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League Spartan" charset="1" panose="00000800000000000000"/>
      <p:regular r:id="rId50"/>
    </p:embeddedFont>
    <p:embeddedFont>
      <p:font typeface="Archivo Black" charset="1" panose="020B0A03020202020B04"/>
      <p:regular r:id="rId51"/>
    </p:embeddedFont>
    <p:embeddedFont>
      <p:font typeface="Canva Sans Bold" charset="1" panose="020B0803030501040103"/>
      <p:regular r:id="rId52"/>
    </p:embeddedFont>
    <p:embeddedFont>
      <p:font typeface="Open Sans Bold" charset="1" panose="020B0806030504020204"/>
      <p:regular r:id="rId53"/>
    </p:embeddedFont>
    <p:embeddedFont>
      <p:font typeface="Canva Sans" charset="1" panose="020B0503030501040103"/>
      <p:regular r:id="rId54"/>
    </p:embeddedFont>
    <p:embeddedFont>
      <p:font typeface="Open Sans" charset="1" panose="020B0606030504020204"/>
      <p:regular r:id="rId55"/>
    </p:embeddedFont>
    <p:embeddedFont>
      <p:font typeface="Consolas" charset="1" panose="020B0609020204030204"/>
      <p:regular r:id="rId56"/>
    </p:embeddedFont>
    <p:embeddedFont>
      <p:font typeface="Open Sans Italics" charset="1" panose="020B0606030504020204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9.png" Type="http://schemas.openxmlformats.org/officeDocument/2006/relationships/image"/><Relationship Id="rId3" Target="../media/image14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96673" cy="10348129"/>
          </a:xfrm>
          <a:custGeom>
            <a:avLst/>
            <a:gdLst/>
            <a:ahLst/>
            <a:cxnLst/>
            <a:rect r="r" b="b" t="t" l="l"/>
            <a:pathLst>
              <a:path h="10348129" w="18396673">
                <a:moveTo>
                  <a:pt x="0" y="0"/>
                </a:moveTo>
                <a:lnTo>
                  <a:pt x="18396673" y="0"/>
                </a:lnTo>
                <a:lnTo>
                  <a:pt x="18396673" y="10348129"/>
                </a:lnTo>
                <a:lnTo>
                  <a:pt x="0" y="1034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01468" y="2018897"/>
            <a:ext cx="11085064" cy="6249205"/>
            <a:chOff x="0" y="0"/>
            <a:chExt cx="14780086" cy="83322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780086" cy="8332273"/>
            </a:xfrm>
            <a:custGeom>
              <a:avLst/>
              <a:gdLst/>
              <a:ahLst/>
              <a:cxnLst/>
              <a:rect r="r" b="b" t="t" l="l"/>
              <a:pathLst>
                <a:path h="8332273" w="14780086">
                  <a:moveTo>
                    <a:pt x="0" y="0"/>
                  </a:moveTo>
                  <a:lnTo>
                    <a:pt x="14780086" y="0"/>
                  </a:lnTo>
                  <a:lnTo>
                    <a:pt x="14780086" y="8332273"/>
                  </a:lnTo>
                  <a:lnTo>
                    <a:pt x="0" y="8332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497051">
              <a:off x="10315336" y="3857694"/>
              <a:ext cx="1471515" cy="1471515"/>
            </a:xfrm>
            <a:custGeom>
              <a:avLst/>
              <a:gdLst/>
              <a:ahLst/>
              <a:cxnLst/>
              <a:rect r="r" b="b" t="t" l="l"/>
              <a:pathLst>
                <a:path h="1471515" w="1471515">
                  <a:moveTo>
                    <a:pt x="0" y="0"/>
                  </a:moveTo>
                  <a:lnTo>
                    <a:pt x="1471515" y="0"/>
                  </a:lnTo>
                  <a:lnTo>
                    <a:pt x="1471515" y="1471514"/>
                  </a:lnTo>
                  <a:lnTo>
                    <a:pt x="0" y="1471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722966" y="2436240"/>
              <a:ext cx="11334155" cy="2494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42"/>
                </a:lnSpc>
              </a:pPr>
              <a:r>
                <a:rPr lang="en-US" sz="6867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Web Vulnerability </a:t>
              </a:r>
            </a:p>
            <a:p>
              <a:pPr algn="ctr">
                <a:lnSpc>
                  <a:spcPts val="7142"/>
                </a:lnSpc>
              </a:pPr>
              <a:r>
                <a:rPr lang="en-US" sz="6867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Research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858928" y="5262533"/>
              <a:ext cx="6917333" cy="6854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47"/>
                </a:lnSpc>
              </a:pPr>
              <a:r>
                <a:rPr lang="en-US" sz="3105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By : Ramadhan Amizudin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293248" y="6963027"/>
              <a:ext cx="2193589" cy="535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96"/>
                </a:lnSpc>
              </a:pPr>
              <a:r>
                <a:rPr lang="en-US" sz="2354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MCC-2024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38200"/>
            <a:ext cx="12929436" cy="140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Application Input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3705" y="2549013"/>
            <a:ext cx="1107586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sz="2799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$_GET / $_POST / $_COOKIE / $_REQUEST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072888"/>
            <a:ext cx="11558342" cy="376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Super global variable to access user-input, unfiltered by default.</a:t>
            </a:r>
          </a:p>
          <a:p>
            <a:pPr algn="l" marL="0" indent="0" lvl="0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$_GET = URL Query</a:t>
            </a:r>
          </a:p>
          <a:p>
            <a:pPr algn="l" marL="0" indent="0" lvl="0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$_POST = POST parameter</a:t>
            </a:r>
          </a:p>
          <a:p>
            <a:pPr algn="l" marL="0" indent="0" lvl="0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$_COOKIE = Cookie</a:t>
            </a:r>
          </a:p>
          <a:p>
            <a:pPr algn="l" marL="0" indent="0" lvl="0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$_REQUEST = $_GET+$_POST order depending on PHP setting “request_order” and “variables_order”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6" id="6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Application Input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3705" y="2547426"/>
            <a:ext cx="1107586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sz="2799" spc="-55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$_FILES - An associative array of item(file) uploaded via HTTP POST.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3705" y="3147501"/>
            <a:ext cx="9156595" cy="405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5"/>
              </a:lnSpc>
            </a:pPr>
            <a:r>
              <a:rPr lang="en-US" sz="1472" spc="-29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$_FILES[’userfile’][’name’] = File name of uploaded file, user controlled, sanitized by basename() by default</a:t>
            </a:r>
          </a:p>
          <a:p>
            <a:pPr algn="l" marL="0" indent="0" lvl="0">
              <a:lnSpc>
                <a:spcPts val="2945"/>
              </a:lnSpc>
            </a:pPr>
          </a:p>
          <a:p>
            <a:pPr algn="l" marL="0" indent="0" lvl="0">
              <a:lnSpc>
                <a:spcPts val="2945"/>
              </a:lnSpc>
            </a:pPr>
            <a:r>
              <a:rPr lang="en-US" sz="1472" spc="-29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$_FILES[’userfile’][’type’] = The mime type of uploaded file, user controlled, unfiltered by default</a:t>
            </a:r>
          </a:p>
          <a:p>
            <a:pPr algn="l" marL="0" indent="0" lvl="0">
              <a:lnSpc>
                <a:spcPts val="2945"/>
              </a:lnSpc>
            </a:pPr>
          </a:p>
          <a:p>
            <a:pPr algn="l" marL="0" indent="0" lvl="0">
              <a:lnSpc>
                <a:spcPts val="2945"/>
              </a:lnSpc>
            </a:pPr>
            <a:r>
              <a:rPr lang="en-US" sz="1472" spc="-29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$_FILES[’userfile’][’size’] = The size in bytes</a:t>
            </a:r>
          </a:p>
          <a:p>
            <a:pPr algn="l" marL="0" indent="0" lvl="0">
              <a:lnSpc>
                <a:spcPts val="2945"/>
              </a:lnSpc>
            </a:pPr>
          </a:p>
          <a:p>
            <a:pPr algn="l" marL="0" indent="0" lvl="0">
              <a:lnSpc>
                <a:spcPts val="2945"/>
              </a:lnSpc>
            </a:pPr>
            <a:r>
              <a:rPr lang="en-US" sz="1472" spc="-29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$_FILES[’userfile’][’tmp_name’] = The temporary file location was stored on the server</a:t>
            </a:r>
          </a:p>
          <a:p>
            <a:pPr algn="l" marL="0" indent="0" lvl="0">
              <a:lnSpc>
                <a:spcPts val="2945"/>
              </a:lnSpc>
            </a:pPr>
          </a:p>
          <a:p>
            <a:pPr algn="l" marL="0" indent="0" lvl="0">
              <a:lnSpc>
                <a:spcPts val="2945"/>
              </a:lnSpc>
            </a:pPr>
            <a:r>
              <a:rPr lang="en-US" sz="1472" spc="-29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$_FILES[’userfile’][’error’] = The error code associated with this file upload.</a:t>
            </a:r>
          </a:p>
          <a:p>
            <a:pPr algn="l" marL="0" indent="0" lvl="0">
              <a:lnSpc>
                <a:spcPts val="2945"/>
              </a:lnSpc>
            </a:pPr>
          </a:p>
          <a:p>
            <a:pPr algn="l" marL="0" indent="0" lvl="0">
              <a:lnSpc>
                <a:spcPts val="2945"/>
              </a:lnSpc>
            </a:pPr>
            <a:r>
              <a:rPr lang="en-US" sz="1472" spc="-29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$_FILES[’userfile’][’full_path’] = The file local (user) file path, user controlled, unfiltered by default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6" id="6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Application Input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3705" y="2490276"/>
            <a:ext cx="1107586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sz="2799" u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$_SERVER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3705" y="3085077"/>
            <a:ext cx="9156595" cy="481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42"/>
              </a:lnSpc>
            </a:pPr>
            <a:r>
              <a:rPr lang="en-US" sz="2421" spc="-48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Server and execution environment information. Unfiltered by default. HTTP request header is stored in $_SERVER with variable name start with HTTP_, all in capital case, and non-alphanumeric character is replaced with _</a:t>
            </a:r>
          </a:p>
          <a:p>
            <a:pPr algn="l" marL="0" indent="0" lvl="0">
              <a:lnSpc>
                <a:spcPts val="4842"/>
              </a:lnSpc>
            </a:pPr>
          </a:p>
          <a:p>
            <a:pPr algn="l" marL="0" indent="0" lvl="0">
              <a:lnSpc>
                <a:spcPts val="4842"/>
              </a:lnSpc>
            </a:pPr>
            <a:r>
              <a:rPr lang="en-US" sz="2421" spc="-48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Example:</a:t>
            </a:r>
          </a:p>
          <a:p>
            <a:pPr algn="l" marL="0" indent="0" lvl="0">
              <a:lnSpc>
                <a:spcPts val="4842"/>
              </a:lnSpc>
            </a:pPr>
            <a:r>
              <a:rPr lang="en-US" sz="2421" spc="-48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$_SERVER[’HTTP_HOST’] = Host header</a:t>
            </a:r>
          </a:p>
          <a:p>
            <a:pPr algn="l" marL="0" indent="0" lvl="0">
              <a:lnSpc>
                <a:spcPts val="4842"/>
              </a:lnSpc>
            </a:pPr>
            <a:r>
              <a:rPr lang="en-US" sz="2421" spc="-48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$_SERVER[’HTTP_X_REAL_IP’] = X-Real-IP Header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6" id="6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Strings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104127"/>
            <a:ext cx="9156595" cy="4748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19"/>
              </a:lnSpc>
            </a:pPr>
            <a:r>
              <a:rPr lang="en-US" sz="2109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 string literal can be specified in four different ways:</a:t>
            </a:r>
          </a:p>
          <a:p>
            <a:pPr algn="l" marL="0" indent="0" lvl="0">
              <a:lnSpc>
                <a:spcPts val="4219"/>
              </a:lnSpc>
            </a:pPr>
          </a:p>
          <a:p>
            <a:pPr algn="l" marL="0" indent="0" lvl="0">
              <a:lnSpc>
                <a:spcPts val="4219"/>
              </a:lnSpc>
            </a:pPr>
            <a:r>
              <a:rPr lang="en-US" sz="2109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1. Single quoted</a:t>
            </a:r>
          </a:p>
          <a:p>
            <a:pPr algn="l" marL="0" indent="0" lvl="0">
              <a:lnSpc>
                <a:spcPts val="4219"/>
              </a:lnSpc>
            </a:pPr>
            <a:r>
              <a:rPr lang="en-US" sz="2109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2. Double quoted</a:t>
            </a:r>
          </a:p>
          <a:p>
            <a:pPr algn="l" marL="0" indent="0" lvl="0">
              <a:lnSpc>
                <a:spcPts val="4219"/>
              </a:lnSpc>
            </a:pPr>
            <a:r>
              <a:rPr lang="en-US" sz="2109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3. Heredoc syntax</a:t>
            </a:r>
          </a:p>
          <a:p>
            <a:pPr algn="l" marL="0" indent="0" lvl="0">
              <a:lnSpc>
                <a:spcPts val="4219"/>
              </a:lnSpc>
            </a:pPr>
            <a:r>
              <a:rPr lang="en-US" sz="2109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4. Nowdoc syntax</a:t>
            </a:r>
          </a:p>
          <a:p>
            <a:pPr algn="l" marL="0" indent="0" lvl="0">
              <a:lnSpc>
                <a:spcPts val="4219"/>
              </a:lnSpc>
            </a:pPr>
          </a:p>
          <a:p>
            <a:pPr algn="l" marL="0" indent="0" lvl="0">
              <a:lnSpc>
                <a:spcPts val="4219"/>
              </a:lnSpc>
            </a:pPr>
            <a:r>
              <a:rPr lang="en-US" sz="2109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Read more: https://www.php.net/manual/en/language.oop5.inheritance.php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27119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Strings - Single Quoted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85077"/>
            <a:ext cx="9156595" cy="542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2"/>
              </a:lnSpc>
            </a:pPr>
            <a:r>
              <a:rPr lang="en-US" sz="2421" spc="-48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The simplest way to specify a string is to enclose it in single quotes (the character ').</a:t>
            </a:r>
          </a:p>
          <a:p>
            <a:pPr algn="l">
              <a:lnSpc>
                <a:spcPts val="4842"/>
              </a:lnSpc>
            </a:pPr>
          </a:p>
          <a:p>
            <a:pPr algn="l">
              <a:lnSpc>
                <a:spcPts val="4842"/>
              </a:lnSpc>
            </a:pPr>
            <a:r>
              <a:rPr lang="en-US" sz="2421" spc="-48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echo 'this is a simple string';</a:t>
            </a:r>
          </a:p>
          <a:p>
            <a:pPr algn="l">
              <a:lnSpc>
                <a:spcPts val="4842"/>
              </a:lnSpc>
            </a:pPr>
          </a:p>
          <a:p>
            <a:pPr algn="l">
              <a:lnSpc>
                <a:spcPts val="4842"/>
              </a:lnSpc>
            </a:pPr>
            <a:r>
              <a:rPr lang="en-US" sz="2421" spc="-48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echo 'You can also have embedded newlines in</a:t>
            </a:r>
          </a:p>
          <a:p>
            <a:pPr algn="l">
              <a:lnSpc>
                <a:spcPts val="4842"/>
              </a:lnSpc>
            </a:pPr>
            <a:r>
              <a:rPr lang="en-US" sz="2421" spc="-48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strings this way as it is</a:t>
            </a:r>
          </a:p>
          <a:p>
            <a:pPr algn="l">
              <a:lnSpc>
                <a:spcPts val="4842"/>
              </a:lnSpc>
            </a:pPr>
            <a:r>
              <a:rPr lang="en-US" sz="2421" spc="-48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okay to do';</a:t>
            </a:r>
          </a:p>
          <a:p>
            <a:pPr algn="l" marL="0" indent="0" lvl="0">
              <a:lnSpc>
                <a:spcPts val="4842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79395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Strings - Double Quoted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6502"/>
            <a:ext cx="9156595" cy="323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If the string is enclosed in double-quotes ("), PHP will interpret the following escape sequences for special characters.</a:t>
            </a:r>
          </a:p>
          <a:p>
            <a:pPr algn="l" marL="0" indent="0" lvl="0">
              <a:lnSpc>
                <a:spcPts val="5200"/>
              </a:lnSpc>
            </a:pPr>
          </a:p>
          <a:p>
            <a:pPr algn="l" marL="0" indent="0" lvl="0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The most important feature of double-quoted strings is the fact that variable names/function call will be expanded.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8300" y="2808228"/>
            <a:ext cx="11951400" cy="6580246"/>
          </a:xfrm>
          <a:custGeom>
            <a:avLst/>
            <a:gdLst/>
            <a:ahLst/>
            <a:cxnLst/>
            <a:rect r="r" b="b" t="t" l="l"/>
            <a:pathLst>
              <a:path h="6580246" w="11951400">
                <a:moveTo>
                  <a:pt x="0" y="0"/>
                </a:moveTo>
                <a:lnTo>
                  <a:pt x="11951400" y="0"/>
                </a:lnTo>
                <a:lnTo>
                  <a:pt x="11951400" y="6580245"/>
                </a:lnTo>
                <a:lnTo>
                  <a:pt x="0" y="6580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350" y="857250"/>
            <a:ext cx="1725930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Strings - Double Quoted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79395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Strings - Heredoc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6502"/>
            <a:ext cx="9156595" cy="651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 third way to delimit strings is the heredoc syntax: &lt;&lt;&lt;. After this operator, an identifier is provided, then a newline. The string itself follows, and then the same identifier again to close the quotation. Works the same as double quoted strings. It just uses a string as starting and ending marker.</a:t>
            </a:r>
          </a:p>
          <a:p>
            <a:pPr algn="l">
              <a:lnSpc>
                <a:spcPts val="5200"/>
              </a:lnSpc>
            </a:pP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$bar = &lt;&lt;&lt;EOT</a:t>
            </a: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foo</a:t>
            </a: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EOT;</a:t>
            </a:r>
          </a:p>
          <a:p>
            <a:pPr algn="l" marL="0" indent="0" lvl="0">
              <a:lnSpc>
                <a:spcPts val="52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79395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Strings - Nowdoc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6502"/>
            <a:ext cx="12296228" cy="717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Nowdocs are to single-quoted strings what heredocs are to double-quoted strings. A nowdoc is specified similarly to a heredoc, but no String interpolation is done inside a nowdoc.</a:t>
            </a:r>
          </a:p>
          <a:p>
            <a:pPr algn="l">
              <a:lnSpc>
                <a:spcPts val="5200"/>
              </a:lnSpc>
            </a:pP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&lt;?php</a:t>
            </a: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echo &lt;&lt;&lt;'EOD'</a:t>
            </a: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Example of string spanning multiple lines</a:t>
            </a: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using nowdoc syntax. Backslashes are always treated literally,</a:t>
            </a: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e.g. \\ and \'.</a:t>
            </a: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EOD;</a:t>
            </a:r>
          </a:p>
          <a:p>
            <a:pPr algn="l" marL="0" indent="0" lvl="0">
              <a:lnSpc>
                <a:spcPts val="52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79395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Classes and Objects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6502"/>
            <a:ext cx="12296228" cy="257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Class Visibility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Inheritanc</a:t>
            </a: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amespaces</a:t>
            </a:r>
          </a:p>
          <a:p>
            <a:pPr algn="l" marL="0" indent="0" lvl="0">
              <a:lnSpc>
                <a:spcPts val="52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1825" y="3445102"/>
            <a:ext cx="3086862" cy="2376883"/>
          </a:xfrm>
          <a:custGeom>
            <a:avLst/>
            <a:gdLst/>
            <a:ahLst/>
            <a:cxnLst/>
            <a:rect r="r" b="b" t="t" l="l"/>
            <a:pathLst>
              <a:path h="2376883" w="3086862">
                <a:moveTo>
                  <a:pt x="0" y="0"/>
                </a:moveTo>
                <a:lnTo>
                  <a:pt x="3086861" y="0"/>
                </a:lnTo>
                <a:lnTo>
                  <a:pt x="3086861" y="2376883"/>
                </a:lnTo>
                <a:lnTo>
                  <a:pt x="0" y="2376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13983" y="3398442"/>
            <a:ext cx="2860034" cy="2298752"/>
          </a:xfrm>
          <a:custGeom>
            <a:avLst/>
            <a:gdLst/>
            <a:ahLst/>
            <a:cxnLst/>
            <a:rect r="r" b="b" t="t" l="l"/>
            <a:pathLst>
              <a:path h="2298752" w="2860034">
                <a:moveTo>
                  <a:pt x="0" y="0"/>
                </a:moveTo>
                <a:lnTo>
                  <a:pt x="2860034" y="0"/>
                </a:lnTo>
                <a:lnTo>
                  <a:pt x="2860034" y="2298753"/>
                </a:lnTo>
                <a:lnTo>
                  <a:pt x="0" y="2298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45392" y="3445102"/>
            <a:ext cx="2510414" cy="2464770"/>
          </a:xfrm>
          <a:custGeom>
            <a:avLst/>
            <a:gdLst/>
            <a:ahLst/>
            <a:cxnLst/>
            <a:rect r="r" b="b" t="t" l="l"/>
            <a:pathLst>
              <a:path h="2464770" w="2510414">
                <a:moveTo>
                  <a:pt x="0" y="0"/>
                </a:moveTo>
                <a:lnTo>
                  <a:pt x="2510414" y="0"/>
                </a:lnTo>
                <a:lnTo>
                  <a:pt x="2510414" y="2464769"/>
                </a:lnTo>
                <a:lnTo>
                  <a:pt x="0" y="2464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1140" y="857250"/>
            <a:ext cx="109245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 Structure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43614" y="6991599"/>
            <a:ext cx="4009527" cy="1536046"/>
            <a:chOff x="0" y="0"/>
            <a:chExt cx="1056007" cy="4045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6007" cy="404555"/>
            </a:xfrm>
            <a:custGeom>
              <a:avLst/>
              <a:gdLst/>
              <a:ahLst/>
              <a:cxnLst/>
              <a:rect r="r" b="b" t="t" l="l"/>
              <a:pathLst>
                <a:path h="404555" w="1056007">
                  <a:moveTo>
                    <a:pt x="98475" y="0"/>
                  </a:moveTo>
                  <a:lnTo>
                    <a:pt x="957532" y="0"/>
                  </a:lnTo>
                  <a:cubicBezTo>
                    <a:pt x="1011918" y="0"/>
                    <a:pt x="1056007" y="44089"/>
                    <a:pt x="1056007" y="98475"/>
                  </a:cubicBezTo>
                  <a:lnTo>
                    <a:pt x="1056007" y="306080"/>
                  </a:lnTo>
                  <a:cubicBezTo>
                    <a:pt x="1056007" y="332197"/>
                    <a:pt x="1045632" y="357245"/>
                    <a:pt x="1027164" y="375713"/>
                  </a:cubicBezTo>
                  <a:cubicBezTo>
                    <a:pt x="1008697" y="394180"/>
                    <a:pt x="983649" y="404555"/>
                    <a:pt x="957532" y="404555"/>
                  </a:cubicBezTo>
                  <a:lnTo>
                    <a:pt x="98475" y="404555"/>
                  </a:lnTo>
                  <a:cubicBezTo>
                    <a:pt x="72358" y="404555"/>
                    <a:pt x="47310" y="394180"/>
                    <a:pt x="28843" y="375713"/>
                  </a:cubicBezTo>
                  <a:cubicBezTo>
                    <a:pt x="10375" y="357245"/>
                    <a:pt x="0" y="332197"/>
                    <a:pt x="0" y="306080"/>
                  </a:cubicBezTo>
                  <a:lnTo>
                    <a:pt x="0" y="98475"/>
                  </a:lnTo>
                  <a:cubicBezTo>
                    <a:pt x="0" y="44089"/>
                    <a:pt x="44089" y="0"/>
                    <a:pt x="98475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56007" cy="442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90323" y="6991599"/>
            <a:ext cx="4307355" cy="1536046"/>
            <a:chOff x="0" y="0"/>
            <a:chExt cx="1134447" cy="4045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4447" cy="404555"/>
            </a:xfrm>
            <a:custGeom>
              <a:avLst/>
              <a:gdLst/>
              <a:ahLst/>
              <a:cxnLst/>
              <a:rect r="r" b="b" t="t" l="l"/>
              <a:pathLst>
                <a:path h="404555" w="1134447">
                  <a:moveTo>
                    <a:pt x="91666" y="0"/>
                  </a:moveTo>
                  <a:lnTo>
                    <a:pt x="1042781" y="0"/>
                  </a:lnTo>
                  <a:cubicBezTo>
                    <a:pt x="1093407" y="0"/>
                    <a:pt x="1134447" y="41040"/>
                    <a:pt x="1134447" y="91666"/>
                  </a:cubicBezTo>
                  <a:lnTo>
                    <a:pt x="1134447" y="312889"/>
                  </a:lnTo>
                  <a:cubicBezTo>
                    <a:pt x="1134447" y="363515"/>
                    <a:pt x="1093407" y="404555"/>
                    <a:pt x="1042781" y="404555"/>
                  </a:cubicBezTo>
                  <a:lnTo>
                    <a:pt x="91666" y="404555"/>
                  </a:lnTo>
                  <a:cubicBezTo>
                    <a:pt x="41040" y="404555"/>
                    <a:pt x="0" y="363515"/>
                    <a:pt x="0" y="312889"/>
                  </a:cubicBezTo>
                  <a:lnTo>
                    <a:pt x="0" y="91666"/>
                  </a:lnTo>
                  <a:cubicBezTo>
                    <a:pt x="0" y="41040"/>
                    <a:pt x="41040" y="0"/>
                    <a:pt x="91666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34447" cy="442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834517" y="6991599"/>
            <a:ext cx="4009870" cy="1536046"/>
            <a:chOff x="0" y="0"/>
            <a:chExt cx="1056097" cy="4045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6097" cy="404555"/>
            </a:xfrm>
            <a:custGeom>
              <a:avLst/>
              <a:gdLst/>
              <a:ahLst/>
              <a:cxnLst/>
              <a:rect r="r" b="b" t="t" l="l"/>
              <a:pathLst>
                <a:path h="404555" w="1056097">
                  <a:moveTo>
                    <a:pt x="98467" y="0"/>
                  </a:moveTo>
                  <a:lnTo>
                    <a:pt x="957631" y="0"/>
                  </a:lnTo>
                  <a:cubicBezTo>
                    <a:pt x="1012012" y="0"/>
                    <a:pt x="1056097" y="44085"/>
                    <a:pt x="1056097" y="98467"/>
                  </a:cubicBezTo>
                  <a:lnTo>
                    <a:pt x="1056097" y="306089"/>
                  </a:lnTo>
                  <a:cubicBezTo>
                    <a:pt x="1056097" y="360470"/>
                    <a:pt x="1012012" y="404555"/>
                    <a:pt x="957631" y="404555"/>
                  </a:cubicBezTo>
                  <a:lnTo>
                    <a:pt x="98467" y="404555"/>
                  </a:lnTo>
                  <a:cubicBezTo>
                    <a:pt x="44085" y="404555"/>
                    <a:pt x="0" y="360470"/>
                    <a:pt x="0" y="306089"/>
                  </a:cubicBezTo>
                  <a:lnTo>
                    <a:pt x="0" y="98467"/>
                  </a:lnTo>
                  <a:cubicBezTo>
                    <a:pt x="0" y="44085"/>
                    <a:pt x="44085" y="0"/>
                    <a:pt x="98467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056097" cy="442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755482" y="5925335"/>
            <a:ext cx="143083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62130" y="5925335"/>
            <a:ext cx="146625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86679" y="5925335"/>
            <a:ext cx="150554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55482" y="7473872"/>
            <a:ext cx="133117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b="true" sz="3000" spc="-6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Theory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27924" y="7473872"/>
            <a:ext cx="21453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b="true" sz="3000" spc="-6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Homework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93628" y="7434729"/>
            <a:ext cx="370656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Hands-on / Exercise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79395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Classes and Objects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6502"/>
            <a:ext cx="12296228" cy="651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Classes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We can encapsulate code into a class, which can contain properties and methods of different visibility.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</a:p>
          <a:p>
            <a:pPr algn="l">
              <a:lnSpc>
                <a:spcPts val="520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Public visibility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Anyone can access public properties or methods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</a:p>
          <a:p>
            <a:pPr algn="l">
              <a:lnSpc>
                <a:spcPts val="520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Private visibility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Can only accessed by the class that defines the property or method</a:t>
            </a:r>
          </a:p>
          <a:p>
            <a:pPr algn="l" marL="0" indent="0" lvl="0">
              <a:lnSpc>
                <a:spcPts val="52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79395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Classes and Objects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6502"/>
            <a:ext cx="12296228" cy="257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Protected visibility</a:t>
            </a:r>
          </a:p>
          <a:p>
            <a:pPr algn="l" marL="561341" indent="-280670" lvl="1">
              <a:lnSpc>
                <a:spcPts val="5200"/>
              </a:lnSpc>
              <a:buFont typeface="Arial"/>
              <a:buChar char="•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Can be accessed by the class that defines the property or method and by inheriting and parent classes.</a:t>
            </a:r>
          </a:p>
          <a:p>
            <a:pPr algn="l" marL="0" indent="0" lvl="0">
              <a:lnSpc>
                <a:spcPts val="52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79395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Classes and Objects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6502"/>
            <a:ext cx="12296228" cy="717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Inheritance</a:t>
            </a: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Inheritance is a well-established programming principle, and PHP makes use of this principle in its object model. This principle will affect the way many classes and objects relate to one another.</a:t>
            </a:r>
          </a:p>
          <a:p>
            <a:pPr algn="l">
              <a:lnSpc>
                <a:spcPts val="5200"/>
              </a:lnSpc>
            </a:pP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For example, when extending a class, the subclass inherits all of the public and protected methods, properties and constants from the parent class. Unless a class overrides those methods, they will retain their original functionality.</a:t>
            </a:r>
          </a:p>
          <a:p>
            <a:pPr algn="l">
              <a:lnSpc>
                <a:spcPts val="5200"/>
              </a:lnSpc>
            </a:pPr>
          </a:p>
          <a:p>
            <a:pPr algn="l">
              <a:lnSpc>
                <a:spcPts val="5200"/>
              </a:lnSpc>
            </a:pPr>
            <a:r>
              <a:rPr lang="en-US" sz="2600" i="true" spc="-52">
                <a:solidFill>
                  <a:srgbClr val="FCFCFC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Read more: https://www.php.net/manual/en/language.oop5.inheritance.php</a:t>
            </a:r>
          </a:p>
          <a:p>
            <a:pPr algn="l" marL="0" indent="0" lvl="0">
              <a:lnSpc>
                <a:spcPts val="52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79395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Classes and Objects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6088339" y="2693955"/>
            <a:ext cx="6111322" cy="7413300"/>
          </a:xfrm>
          <a:custGeom>
            <a:avLst/>
            <a:gdLst/>
            <a:ahLst/>
            <a:cxnLst/>
            <a:rect r="r" b="b" t="t" l="l"/>
            <a:pathLst>
              <a:path h="7413300" w="6111322">
                <a:moveTo>
                  <a:pt x="0" y="0"/>
                </a:moveTo>
                <a:lnTo>
                  <a:pt x="6111322" y="0"/>
                </a:lnTo>
                <a:lnTo>
                  <a:pt x="6111322" y="7413299"/>
                </a:lnTo>
                <a:lnTo>
                  <a:pt x="0" y="7413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79395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Classes and Objects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6502"/>
            <a:ext cx="12296228" cy="651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Namespace</a:t>
            </a: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What are namespaces? In the broadest definition namespaces are a way of encapsulating items. This can be seen as an abstract concept in many places.</a:t>
            </a:r>
          </a:p>
          <a:p>
            <a:pPr algn="l">
              <a:lnSpc>
                <a:spcPts val="5200"/>
              </a:lnSpc>
            </a:pPr>
          </a:p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In the PHP world, namespaces are designed to solve two problems that authors of libraries and applications encounter when creating re-usable code elements such as classes or functions.</a:t>
            </a:r>
          </a:p>
          <a:p>
            <a:pPr algn="l">
              <a:lnSpc>
                <a:spcPts val="5200"/>
              </a:lnSpc>
            </a:pPr>
          </a:p>
          <a:p>
            <a:pPr algn="l">
              <a:lnSpc>
                <a:spcPts val="5200"/>
              </a:lnSpc>
            </a:pPr>
          </a:p>
          <a:p>
            <a:pPr algn="l" marL="0" indent="0" lvl="0">
              <a:lnSpc>
                <a:spcPts val="5200"/>
              </a:lnSpc>
            </a:pPr>
            <a:r>
              <a:rPr lang="en-US" sz="2600" i="true" spc="-52">
                <a:solidFill>
                  <a:srgbClr val="FCFCFC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Read more: https://www.php.net/manual/en/language.oop5.inheritance.php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79395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Classes and Objects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Freeform 10" id="10"/>
          <p:cNvSpPr/>
          <p:nvPr/>
        </p:nvSpPr>
        <p:spPr>
          <a:xfrm flipH="false" flipV="false" rot="0">
            <a:off x="2266315" y="3266052"/>
            <a:ext cx="13755370" cy="6743878"/>
          </a:xfrm>
          <a:custGeom>
            <a:avLst/>
            <a:gdLst/>
            <a:ahLst/>
            <a:cxnLst/>
            <a:rect r="r" b="b" t="t" l="l"/>
            <a:pathLst>
              <a:path h="6743878" w="13755370">
                <a:moveTo>
                  <a:pt x="0" y="0"/>
                </a:moveTo>
                <a:lnTo>
                  <a:pt x="13755370" y="0"/>
                </a:lnTo>
                <a:lnTo>
                  <a:pt x="13755370" y="6743878"/>
                </a:lnTo>
                <a:lnTo>
                  <a:pt x="0" y="6743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757" y="1028700"/>
            <a:ext cx="346958" cy="267847"/>
            <a:chOff x="0" y="0"/>
            <a:chExt cx="462610" cy="357129"/>
          </a:xfrm>
        </p:grpSpPr>
        <p:sp>
          <p:nvSpPr>
            <p:cNvPr name="AutoShape 3" id="3"/>
            <p:cNvSpPr/>
            <p:nvPr/>
          </p:nvSpPr>
          <p:spPr>
            <a:xfrm>
              <a:off x="0" y="21221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76754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335909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94335" y="7400241"/>
            <a:ext cx="1021801" cy="2627489"/>
          </a:xfrm>
          <a:custGeom>
            <a:avLst/>
            <a:gdLst/>
            <a:ahLst/>
            <a:cxnLst/>
            <a:rect r="r" b="b" t="t" l="l"/>
            <a:pathLst>
              <a:path h="2627489" w="1021801">
                <a:moveTo>
                  <a:pt x="0" y="0"/>
                </a:moveTo>
                <a:lnTo>
                  <a:pt x="1021801" y="0"/>
                </a:lnTo>
                <a:lnTo>
                  <a:pt x="1021801" y="2627489"/>
                </a:lnTo>
                <a:lnTo>
                  <a:pt x="0" y="2627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97503" y="474629"/>
            <a:ext cx="828617" cy="257475"/>
            <a:chOff x="0" y="0"/>
            <a:chExt cx="1104822" cy="343300"/>
          </a:xfrm>
        </p:grpSpPr>
        <p:sp>
          <p:nvSpPr>
            <p:cNvPr name="AutoShape 8" id="8"/>
            <p:cNvSpPr/>
            <p:nvPr/>
          </p:nvSpPr>
          <p:spPr>
            <a:xfrm>
              <a:off x="0" y="171650"/>
              <a:ext cx="246665" cy="0"/>
            </a:xfrm>
            <a:prstGeom prst="line">
              <a:avLst/>
            </a:prstGeom>
            <a:ln cap="rnd" w="38100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61522" y="0"/>
              <a:ext cx="343300" cy="343300"/>
            </a:xfrm>
            <a:custGeom>
              <a:avLst/>
              <a:gdLst/>
              <a:ahLst/>
              <a:cxnLst/>
              <a:rect r="r" b="b" t="t" l="l"/>
              <a:pathLst>
                <a:path h="343300" w="343300">
                  <a:moveTo>
                    <a:pt x="0" y="0"/>
                  </a:moveTo>
                  <a:lnTo>
                    <a:pt x="343300" y="0"/>
                  </a:lnTo>
                  <a:lnTo>
                    <a:pt x="343300" y="343300"/>
                  </a:lnTo>
                  <a:lnTo>
                    <a:pt x="0" y="34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39953" y="35354"/>
              <a:ext cx="236514" cy="236514"/>
            </a:xfrm>
            <a:custGeom>
              <a:avLst/>
              <a:gdLst/>
              <a:ahLst/>
              <a:cxnLst/>
              <a:rect r="r" b="b" t="t" l="l"/>
              <a:pathLst>
                <a:path h="236514" w="236514">
                  <a:moveTo>
                    <a:pt x="0" y="0"/>
                  </a:moveTo>
                  <a:lnTo>
                    <a:pt x="236514" y="0"/>
                  </a:lnTo>
                  <a:lnTo>
                    <a:pt x="236514" y="236514"/>
                  </a:lnTo>
                  <a:lnTo>
                    <a:pt x="0" y="236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w="28575" cap="sq">
              <a:solidFill>
                <a:srgbClr val="A6A6A6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349616" y="1781693"/>
            <a:ext cx="15909684" cy="7476607"/>
            <a:chOff x="0" y="0"/>
            <a:chExt cx="4190205" cy="19691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90205" cy="1969148"/>
            </a:xfrm>
            <a:custGeom>
              <a:avLst/>
              <a:gdLst/>
              <a:ahLst/>
              <a:cxnLst/>
              <a:rect r="r" b="b" t="t" l="l"/>
              <a:pathLst>
                <a:path h="1969148" w="4190205">
                  <a:moveTo>
                    <a:pt x="48662" y="0"/>
                  </a:moveTo>
                  <a:lnTo>
                    <a:pt x="4141543" y="0"/>
                  </a:lnTo>
                  <a:cubicBezTo>
                    <a:pt x="4168418" y="0"/>
                    <a:pt x="4190205" y="21787"/>
                    <a:pt x="4190205" y="48662"/>
                  </a:cubicBezTo>
                  <a:lnTo>
                    <a:pt x="4190205" y="1920486"/>
                  </a:lnTo>
                  <a:cubicBezTo>
                    <a:pt x="4190205" y="1947361"/>
                    <a:pt x="4168418" y="1969148"/>
                    <a:pt x="4141543" y="1969148"/>
                  </a:cubicBezTo>
                  <a:lnTo>
                    <a:pt x="48662" y="1969148"/>
                  </a:lnTo>
                  <a:cubicBezTo>
                    <a:pt x="21787" y="1969148"/>
                    <a:pt x="0" y="1947361"/>
                    <a:pt x="0" y="1920486"/>
                  </a:cubicBezTo>
                  <a:lnTo>
                    <a:pt x="0" y="48662"/>
                  </a:lnTo>
                  <a:cubicBezTo>
                    <a:pt x="0" y="21787"/>
                    <a:pt x="21787" y="0"/>
                    <a:pt x="4866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190205" cy="2007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06103" y="1162623"/>
            <a:ext cx="1787119" cy="412178"/>
            <a:chOff x="0" y="0"/>
            <a:chExt cx="2382826" cy="54957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49570" cy="54957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915385" y="0"/>
              <a:ext cx="549570" cy="54957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7A7A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833256" y="0"/>
              <a:ext cx="549570" cy="54957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2002814" y="3227863"/>
            <a:ext cx="4806578" cy="4948858"/>
          </a:xfrm>
          <a:custGeom>
            <a:avLst/>
            <a:gdLst/>
            <a:ahLst/>
            <a:cxnLst/>
            <a:rect r="r" b="b" t="t" l="l"/>
            <a:pathLst>
              <a:path h="4948858" w="4806578">
                <a:moveTo>
                  <a:pt x="0" y="0"/>
                </a:moveTo>
                <a:lnTo>
                  <a:pt x="4806578" y="0"/>
                </a:lnTo>
                <a:lnTo>
                  <a:pt x="4806578" y="4948857"/>
                </a:lnTo>
                <a:lnTo>
                  <a:pt x="0" y="4948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042704" y="2999263"/>
            <a:ext cx="9535066" cy="3691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85"/>
              </a:lnSpc>
            </a:pPr>
            <a:r>
              <a:rPr lang="en-US" sz="1263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Laravel</a:t>
            </a:r>
          </a:p>
          <a:p>
            <a:pPr algn="l">
              <a:lnSpc>
                <a:spcPts val="6695"/>
              </a:lnSpc>
            </a:pPr>
            <a:r>
              <a:rPr lang="en-US" sz="1263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Framework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Laravel - The Framework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6502"/>
            <a:ext cx="11090874" cy="454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We will speed run learning Laravel framework in 10 minutes</a:t>
            </a:r>
          </a:p>
          <a:p>
            <a:pPr algn="l">
              <a:lnSpc>
                <a:spcPts val="5200"/>
              </a:lnSpc>
            </a:pP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Overview</a:t>
            </a: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Routing</a:t>
            </a: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Middleware</a:t>
            </a: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User Input</a:t>
            </a: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File Upload Handling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3" id="3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6867728" y="0"/>
            <a:ext cx="4552545" cy="10287000"/>
          </a:xfrm>
          <a:custGeom>
            <a:avLst/>
            <a:gdLst/>
            <a:ahLst/>
            <a:cxnLst/>
            <a:rect r="r" b="b" t="t" l="l"/>
            <a:pathLst>
              <a:path h="10287000" w="4552545">
                <a:moveTo>
                  <a:pt x="0" y="0"/>
                </a:moveTo>
                <a:lnTo>
                  <a:pt x="4552544" y="0"/>
                </a:lnTo>
                <a:lnTo>
                  <a:pt x="45525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3945279" y="3132702"/>
            <a:ext cx="3176732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>
            <a:off x="3945279" y="6270967"/>
            <a:ext cx="3176732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H="true">
            <a:off x="9249500" y="7391150"/>
            <a:ext cx="3359016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8559723" y="4623186"/>
            <a:ext cx="4048793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3945279" y="4326882"/>
            <a:ext cx="3184878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8559723" y="5200650"/>
            <a:ext cx="4169668" cy="681037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9395876" y="881062"/>
            <a:ext cx="3808352" cy="507658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9395876" y="1685925"/>
            <a:ext cx="4048793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3953425" y="8984266"/>
            <a:ext cx="3176732" cy="0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9" id="19"/>
          <p:cNvSpPr txBox="true"/>
          <p:nvPr/>
        </p:nvSpPr>
        <p:spPr>
          <a:xfrm rot="0">
            <a:off x="13449124" y="733425"/>
            <a:ext cx="1259384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Controller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44669" y="1538288"/>
            <a:ext cx="1436489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Middleware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9813" y="2985064"/>
            <a:ext cx="2703612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Application Bootstrap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58610" y="4179244"/>
            <a:ext cx="1686669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Configuration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08516" y="4475549"/>
            <a:ext cx="3349823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Database Migration/Seeder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29392" y="5734050"/>
            <a:ext cx="2698849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“Public” Facing Folder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95458" y="6123329"/>
            <a:ext cx="949821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Routing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20002" y="8836628"/>
            <a:ext cx="1025277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.env file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29392" y="7243513"/>
            <a:ext cx="949672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Storage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08902"/>
            <a:ext cx="11582798" cy="5934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Controller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Application logic is in this folder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Middleware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Imagine middleware as pre-exec logic checker/another logic. Everything go thru middleware (if defined) before executing any code in Controller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Application Bootstrap 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This is the Laravel framework start. If you are lost, this folder is right place to investigate.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Configuration/.env file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This is where application-defined their configuration.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757" y="1028700"/>
            <a:ext cx="346958" cy="267847"/>
            <a:chOff x="0" y="0"/>
            <a:chExt cx="462610" cy="357129"/>
          </a:xfrm>
        </p:grpSpPr>
        <p:sp>
          <p:nvSpPr>
            <p:cNvPr name="AutoShape 3" id="3"/>
            <p:cNvSpPr/>
            <p:nvPr/>
          </p:nvSpPr>
          <p:spPr>
            <a:xfrm>
              <a:off x="0" y="21221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76754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335909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94335" y="7400241"/>
            <a:ext cx="1021801" cy="2627489"/>
          </a:xfrm>
          <a:custGeom>
            <a:avLst/>
            <a:gdLst/>
            <a:ahLst/>
            <a:cxnLst/>
            <a:rect r="r" b="b" t="t" l="l"/>
            <a:pathLst>
              <a:path h="2627489" w="1021801">
                <a:moveTo>
                  <a:pt x="0" y="0"/>
                </a:moveTo>
                <a:lnTo>
                  <a:pt x="1021801" y="0"/>
                </a:lnTo>
                <a:lnTo>
                  <a:pt x="1021801" y="2627489"/>
                </a:lnTo>
                <a:lnTo>
                  <a:pt x="0" y="2627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97503" y="474629"/>
            <a:ext cx="828617" cy="257475"/>
            <a:chOff x="0" y="0"/>
            <a:chExt cx="1104822" cy="343300"/>
          </a:xfrm>
        </p:grpSpPr>
        <p:sp>
          <p:nvSpPr>
            <p:cNvPr name="AutoShape 8" id="8"/>
            <p:cNvSpPr/>
            <p:nvPr/>
          </p:nvSpPr>
          <p:spPr>
            <a:xfrm>
              <a:off x="0" y="171650"/>
              <a:ext cx="246665" cy="0"/>
            </a:xfrm>
            <a:prstGeom prst="line">
              <a:avLst/>
            </a:prstGeom>
            <a:ln cap="rnd" w="38100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61522" y="0"/>
              <a:ext cx="343300" cy="343300"/>
            </a:xfrm>
            <a:custGeom>
              <a:avLst/>
              <a:gdLst/>
              <a:ahLst/>
              <a:cxnLst/>
              <a:rect r="r" b="b" t="t" l="l"/>
              <a:pathLst>
                <a:path h="343300" w="343300">
                  <a:moveTo>
                    <a:pt x="0" y="0"/>
                  </a:moveTo>
                  <a:lnTo>
                    <a:pt x="343300" y="0"/>
                  </a:lnTo>
                  <a:lnTo>
                    <a:pt x="343300" y="343300"/>
                  </a:lnTo>
                  <a:lnTo>
                    <a:pt x="0" y="34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39953" y="35354"/>
              <a:ext cx="236514" cy="236514"/>
            </a:xfrm>
            <a:custGeom>
              <a:avLst/>
              <a:gdLst/>
              <a:ahLst/>
              <a:cxnLst/>
              <a:rect r="r" b="b" t="t" l="l"/>
              <a:pathLst>
                <a:path h="236514" w="236514">
                  <a:moveTo>
                    <a:pt x="0" y="0"/>
                  </a:moveTo>
                  <a:lnTo>
                    <a:pt x="236514" y="0"/>
                  </a:lnTo>
                  <a:lnTo>
                    <a:pt x="236514" y="236514"/>
                  </a:lnTo>
                  <a:lnTo>
                    <a:pt x="0" y="236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w="28575" cap="sq">
              <a:solidFill>
                <a:srgbClr val="A6A6A6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349616" y="1781693"/>
            <a:ext cx="15909684" cy="7476607"/>
            <a:chOff x="0" y="0"/>
            <a:chExt cx="4190205" cy="19691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90205" cy="1969148"/>
            </a:xfrm>
            <a:custGeom>
              <a:avLst/>
              <a:gdLst/>
              <a:ahLst/>
              <a:cxnLst/>
              <a:rect r="r" b="b" t="t" l="l"/>
              <a:pathLst>
                <a:path h="1969148" w="4190205">
                  <a:moveTo>
                    <a:pt x="48662" y="0"/>
                  </a:moveTo>
                  <a:lnTo>
                    <a:pt x="4141543" y="0"/>
                  </a:lnTo>
                  <a:cubicBezTo>
                    <a:pt x="4168418" y="0"/>
                    <a:pt x="4190205" y="21787"/>
                    <a:pt x="4190205" y="48662"/>
                  </a:cubicBezTo>
                  <a:lnTo>
                    <a:pt x="4190205" y="1920486"/>
                  </a:lnTo>
                  <a:cubicBezTo>
                    <a:pt x="4190205" y="1947361"/>
                    <a:pt x="4168418" y="1969148"/>
                    <a:pt x="4141543" y="1969148"/>
                  </a:cubicBezTo>
                  <a:lnTo>
                    <a:pt x="48662" y="1969148"/>
                  </a:lnTo>
                  <a:cubicBezTo>
                    <a:pt x="21787" y="1969148"/>
                    <a:pt x="0" y="1947361"/>
                    <a:pt x="0" y="1920486"/>
                  </a:cubicBezTo>
                  <a:lnTo>
                    <a:pt x="0" y="48662"/>
                  </a:lnTo>
                  <a:cubicBezTo>
                    <a:pt x="0" y="21787"/>
                    <a:pt x="21787" y="0"/>
                    <a:pt x="4866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190205" cy="2007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06103" y="1162623"/>
            <a:ext cx="1787119" cy="412178"/>
            <a:chOff x="0" y="0"/>
            <a:chExt cx="2382826" cy="54957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49570" cy="54957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915385" y="0"/>
              <a:ext cx="549570" cy="54957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7A7A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833256" y="0"/>
              <a:ext cx="549570" cy="54957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4026645" y="3966606"/>
            <a:ext cx="10536576" cy="192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26"/>
              </a:lnSpc>
            </a:pPr>
            <a:r>
              <a:rPr lang="en-US" sz="11233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&lt; Prologue &gt;</a:t>
            </a:r>
          </a:p>
        </p:txBody>
      </p:sp>
      <p:sp>
        <p:nvSpPr>
          <p:cNvPr name="AutoShape 25" id="25"/>
          <p:cNvSpPr/>
          <p:nvPr/>
        </p:nvSpPr>
        <p:spPr>
          <a:xfrm>
            <a:off x="3125729" y="3474316"/>
            <a:ext cx="1801832" cy="0"/>
          </a:xfrm>
          <a:prstGeom prst="line">
            <a:avLst/>
          </a:prstGeom>
          <a:ln cap="flat" w="38100">
            <a:solidFill>
              <a:srgbClr val="B9B9B9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13497831" y="6831550"/>
            <a:ext cx="1801832" cy="0"/>
          </a:xfrm>
          <a:prstGeom prst="line">
            <a:avLst/>
          </a:prstGeom>
          <a:ln cap="flat" w="38100">
            <a:solidFill>
              <a:srgbClr val="B9B9B9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08902"/>
            <a:ext cx="11582798" cy="684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Database Migration/Seeder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All the application database definition/schema placed in this folder, and seeder is application database default/init value.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“Public” Facing Folder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Web server document rooted pointed to this folder. Everything is this folder is accessible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Storage Folder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All related to cache/session stored in this folder, including logs, etc.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Routing Folder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All routing/navigation definition stored in this folder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i="true" spc="-52">
                <a:solidFill>
                  <a:srgbClr val="FCFCFC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Read more: https://laravel.com/docs/11.x/structure#the-root-app-directory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Routing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2523490"/>
            <a:ext cx="17862064" cy="776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Multiple way defining routing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Start with routes/web.php - this is default file for apps routing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Route::get('/greeting', function () {              &lt;--------------- GET request /greeting will return hello world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   return 'Hello World';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});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Route::get('/', function () {                             &lt;--------------- GET request / will render welcome page, but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   return view('welcome');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})-&gt;middleware('isTokenValid');                   &lt;--------------- the request will be checked by isTokenValid middleware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Route::prefix('admin')-&gt;group(function () { &lt;--------------- Route group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   Route::get('/users', function () {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       // Matches The "/admin/users" URL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   });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});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Routing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3061970"/>
            <a:ext cx="17862064" cy="410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Usually the route file look like this.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use App\Http\Controllers\UserController;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Route::get('/user', [UserController::class, 'index']);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GET request to /user will invoke method </a:t>
            </a: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index</a:t>
            </a: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UserController</a:t>
            </a: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class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Location of controller is in app/Http/Controllers/UserController.php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Routing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2960370"/>
            <a:ext cx="17862064" cy="688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There are more with routes/api.php. By default in bootstrap/app.php 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360"/>
              </a:lnSpc>
            </a:pPr>
            <a:r>
              <a:rPr lang="en-US" sz="2400" spc="-48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return Application::configure(basePath: dirname(__DIR__))</a:t>
            </a:r>
          </a:p>
          <a:p>
            <a:pPr algn="l">
              <a:lnSpc>
                <a:spcPts val="3360"/>
              </a:lnSpc>
            </a:pPr>
            <a:r>
              <a:rPr lang="en-US" sz="2400" spc="-48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-&gt;withRouting(</a:t>
            </a:r>
          </a:p>
          <a:p>
            <a:pPr algn="l">
              <a:lnSpc>
                <a:spcPts val="3360"/>
              </a:lnSpc>
            </a:pPr>
            <a:r>
              <a:rPr lang="en-US" sz="2400" spc="-48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web: __DIR__.'/../routes/web.php',</a:t>
            </a:r>
          </a:p>
          <a:p>
            <a:pPr algn="l">
              <a:lnSpc>
                <a:spcPts val="3360"/>
              </a:lnSpc>
            </a:pPr>
            <a:r>
              <a:rPr lang="en-US" sz="2400" spc="-48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api: __DIR__.'/../routes/api.php',</a:t>
            </a:r>
          </a:p>
          <a:p>
            <a:pPr algn="l">
              <a:lnSpc>
                <a:spcPts val="3360"/>
              </a:lnSpc>
            </a:pPr>
            <a:r>
              <a:rPr lang="en-US" sz="2400" spc="-48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commands: __DIR__.'/../routes/console.php',</a:t>
            </a:r>
          </a:p>
          <a:p>
            <a:pPr algn="l">
              <a:lnSpc>
                <a:spcPts val="3360"/>
              </a:lnSpc>
            </a:pPr>
            <a:r>
              <a:rPr lang="en-US" sz="2400" spc="-48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health: '/up',</a:t>
            </a:r>
          </a:p>
          <a:p>
            <a:pPr algn="l">
              <a:lnSpc>
                <a:spcPts val="3360"/>
              </a:lnSpc>
            </a:pPr>
            <a:r>
              <a:rPr lang="en-US" sz="2400" spc="-48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it mean all route in api.php will automatically have prefix /api unless defined otherwise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return Application::configure(basePath: dirname(__DIR__))</a:t>
            </a:r>
          </a:p>
          <a:p>
            <a:pPr algn="l">
              <a:lnSpc>
                <a:spcPts val="3360"/>
              </a:lnSpc>
            </a:pPr>
            <a:r>
              <a:rPr lang="en-US" sz="2400" spc="-48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-&gt;withRouting(</a:t>
            </a:r>
          </a:p>
          <a:p>
            <a:pPr algn="l">
              <a:lnSpc>
                <a:spcPts val="3360"/>
              </a:lnSpc>
            </a:pPr>
            <a:r>
              <a:rPr lang="en-US" sz="2400" spc="-48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api: __DIR__.'/../routes/api.php',</a:t>
            </a:r>
          </a:p>
          <a:p>
            <a:pPr algn="l">
              <a:lnSpc>
                <a:spcPts val="3360"/>
              </a:lnSpc>
            </a:pPr>
            <a:r>
              <a:rPr lang="en-US" sz="2400" spc="-48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apiPrefix: 'api/admin'</a:t>
            </a:r>
          </a:p>
          <a:p>
            <a:pPr algn="l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Routing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2899667"/>
            <a:ext cx="17862064" cy="547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Available Router Method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Route::get($uri, $callback);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Route::post($uri, $callback);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Route::put($uri, $callback);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Route::patch($uri, $callback);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Route::delete($uri, $callback);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Route::options($uri, $callback);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Route::any($uri, $callback);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Route::match(['get', 'post', $method..], $uri, $callback);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Read more: https://laravel.com/docs/11.x/routing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Middleware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2639237"/>
            <a:ext cx="17862064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There are multiple way to define middleware. 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Global Middleware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Route-based Middleware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Controller-based Middleware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Middleware can be set via alias, class or group. All middleware alias is defined in bootstrap/app.php file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Middleware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2866390"/>
            <a:ext cx="17862064" cy="639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Global Middleware is defined in bootstrap/app.php file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-&gt;withMiddleware(function (Middleware $middleware) {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$middleware-&gt;use([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\Illuminate\Foundation\Http\Middleware\InvokeDeferredCallbacks::class,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// \Illuminate\Http\Middleware\TrustHosts::class,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\Illuminate\Http\Middleware\TrustProxies::class,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\Illuminate\Http\Middleware\HandleCors::class,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\Illuminate\Foundation\Http\Middleware\PreventRequestsDuringMaintenance::class,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\Illuminate\Http\Middleware\ValidatePostSize::class,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\Illuminate\Foundation\Http\Middleware\TrimStrings::class,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\Illuminate\Foundation\Http\Middleware\ConvertEmptyStringsToNull::class,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]);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Middleware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2414736"/>
            <a:ext cx="17862064" cy="7306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For route-based middleware it look like this.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Route::get('/', function () {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return view('welcome');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})-&gt;middleware('isTokenValid');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isTokenValid is middleware alias, open up bootstrap/app.php will reveal which class responsible for handling this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-&gt;withMiddleware(function (Middleware $middleware) {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$middleware-&gt;alias([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    'isTokenValid' =&gt; \App\Http\Middleware\EnsureTokenIsValid::class,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]);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EnsureTokenIsValid class is responsible for handling isTokenValid, and the class file is located in 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app/Http/Middleware/EnsureTokenIsValid.php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Middleware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3208902"/>
            <a:ext cx="17862064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Or by using the class name directly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Route::get('/', function () {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    return view('welcome');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})-&gt;middleware(\App\Http\Middleware\EnsureTokenIsValid::class);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EnsureTokenIsValid class is responsible for handling isTokenValid, and the class file is located in 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app/Http/Middleware/EnsureTokenIsValid.php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3" id="3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3736281" y="3266052"/>
            <a:ext cx="10815438" cy="5812266"/>
          </a:xfrm>
          <a:custGeom>
            <a:avLst/>
            <a:gdLst/>
            <a:ahLst/>
            <a:cxnLst/>
            <a:rect r="r" b="b" t="t" l="l"/>
            <a:pathLst>
              <a:path h="5812266" w="10815438">
                <a:moveTo>
                  <a:pt x="0" y="0"/>
                </a:moveTo>
                <a:lnTo>
                  <a:pt x="10815438" y="0"/>
                </a:lnTo>
                <a:lnTo>
                  <a:pt x="10815438" y="5812266"/>
                </a:lnTo>
                <a:lnTo>
                  <a:pt x="0" y="581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Middleware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9616" y="1781693"/>
            <a:ext cx="15909684" cy="7476607"/>
            <a:chOff x="0" y="0"/>
            <a:chExt cx="4190205" cy="19691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90205" cy="1969148"/>
            </a:xfrm>
            <a:custGeom>
              <a:avLst/>
              <a:gdLst/>
              <a:ahLst/>
              <a:cxnLst/>
              <a:rect r="r" b="b" t="t" l="l"/>
              <a:pathLst>
                <a:path h="1969148" w="4190205">
                  <a:moveTo>
                    <a:pt x="48662" y="0"/>
                  </a:moveTo>
                  <a:lnTo>
                    <a:pt x="4141543" y="0"/>
                  </a:lnTo>
                  <a:cubicBezTo>
                    <a:pt x="4168418" y="0"/>
                    <a:pt x="4190205" y="21787"/>
                    <a:pt x="4190205" y="48662"/>
                  </a:cubicBezTo>
                  <a:lnTo>
                    <a:pt x="4190205" y="1920486"/>
                  </a:lnTo>
                  <a:cubicBezTo>
                    <a:pt x="4190205" y="1947361"/>
                    <a:pt x="4168418" y="1969148"/>
                    <a:pt x="4141543" y="1969148"/>
                  </a:cubicBezTo>
                  <a:lnTo>
                    <a:pt x="48662" y="1969148"/>
                  </a:lnTo>
                  <a:cubicBezTo>
                    <a:pt x="21787" y="1969148"/>
                    <a:pt x="0" y="1947361"/>
                    <a:pt x="0" y="1920486"/>
                  </a:cubicBezTo>
                  <a:lnTo>
                    <a:pt x="0" y="48662"/>
                  </a:lnTo>
                  <a:cubicBezTo>
                    <a:pt x="0" y="21787"/>
                    <a:pt x="21787" y="0"/>
                    <a:pt x="4866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90205" cy="2007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1757" y="1028700"/>
            <a:ext cx="346958" cy="267847"/>
            <a:chOff x="0" y="0"/>
            <a:chExt cx="462610" cy="357129"/>
          </a:xfrm>
        </p:grpSpPr>
        <p:sp>
          <p:nvSpPr>
            <p:cNvPr name="AutoShape 6" id="6"/>
            <p:cNvSpPr/>
            <p:nvPr/>
          </p:nvSpPr>
          <p:spPr>
            <a:xfrm>
              <a:off x="0" y="21221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0" y="176754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335909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94335" y="7400241"/>
            <a:ext cx="1021801" cy="2627489"/>
          </a:xfrm>
          <a:custGeom>
            <a:avLst/>
            <a:gdLst/>
            <a:ahLst/>
            <a:cxnLst/>
            <a:rect r="r" b="b" t="t" l="l"/>
            <a:pathLst>
              <a:path h="2627489" w="1021801">
                <a:moveTo>
                  <a:pt x="0" y="0"/>
                </a:moveTo>
                <a:lnTo>
                  <a:pt x="1021801" y="0"/>
                </a:lnTo>
                <a:lnTo>
                  <a:pt x="1021801" y="2627489"/>
                </a:lnTo>
                <a:lnTo>
                  <a:pt x="0" y="2627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 descr="Upscale Image"/>
          <p:cNvSpPr/>
          <p:nvPr/>
        </p:nvSpPr>
        <p:spPr>
          <a:xfrm flipH="true" flipV="false" rot="0">
            <a:off x="8799070" y="608553"/>
            <a:ext cx="7794516" cy="8649747"/>
          </a:xfrm>
          <a:custGeom>
            <a:avLst/>
            <a:gdLst/>
            <a:ahLst/>
            <a:cxnLst/>
            <a:rect r="r" b="b" t="t" l="l"/>
            <a:pathLst>
              <a:path h="8649747" w="7794516">
                <a:moveTo>
                  <a:pt x="7794516" y="0"/>
                </a:moveTo>
                <a:lnTo>
                  <a:pt x="0" y="0"/>
                </a:lnTo>
                <a:lnTo>
                  <a:pt x="0" y="8649747"/>
                </a:lnTo>
                <a:lnTo>
                  <a:pt x="7794516" y="8649747"/>
                </a:lnTo>
                <a:lnTo>
                  <a:pt x="7794516" y="0"/>
                </a:lnTo>
                <a:close/>
              </a:path>
            </a:pathLst>
          </a:custGeom>
          <a:blipFill>
            <a:blip r:embed="rId3"/>
            <a:stretch>
              <a:fillRect l="-8712" t="0" r="0" b="-4669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97503" y="474629"/>
            <a:ext cx="828617" cy="257475"/>
            <a:chOff x="0" y="0"/>
            <a:chExt cx="1104822" cy="343300"/>
          </a:xfrm>
        </p:grpSpPr>
        <p:sp>
          <p:nvSpPr>
            <p:cNvPr name="AutoShape 12" id="12"/>
            <p:cNvSpPr/>
            <p:nvPr/>
          </p:nvSpPr>
          <p:spPr>
            <a:xfrm>
              <a:off x="0" y="171650"/>
              <a:ext cx="246665" cy="0"/>
            </a:xfrm>
            <a:prstGeom prst="line">
              <a:avLst/>
            </a:prstGeom>
            <a:ln cap="rnd" w="38100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61522" y="0"/>
              <a:ext cx="343300" cy="343300"/>
            </a:xfrm>
            <a:custGeom>
              <a:avLst/>
              <a:gdLst/>
              <a:ahLst/>
              <a:cxnLst/>
              <a:rect r="r" b="b" t="t" l="l"/>
              <a:pathLst>
                <a:path h="343300" w="343300">
                  <a:moveTo>
                    <a:pt x="0" y="0"/>
                  </a:moveTo>
                  <a:lnTo>
                    <a:pt x="343300" y="0"/>
                  </a:lnTo>
                  <a:lnTo>
                    <a:pt x="343300" y="343300"/>
                  </a:lnTo>
                  <a:lnTo>
                    <a:pt x="0" y="34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39953" y="35354"/>
              <a:ext cx="236514" cy="236514"/>
            </a:xfrm>
            <a:custGeom>
              <a:avLst/>
              <a:gdLst/>
              <a:ahLst/>
              <a:cxnLst/>
              <a:rect r="r" b="b" t="t" l="l"/>
              <a:pathLst>
                <a:path h="236514" w="236514">
                  <a:moveTo>
                    <a:pt x="0" y="0"/>
                  </a:moveTo>
                  <a:lnTo>
                    <a:pt x="236514" y="0"/>
                  </a:lnTo>
                  <a:lnTo>
                    <a:pt x="236514" y="236514"/>
                  </a:lnTo>
                  <a:lnTo>
                    <a:pt x="0" y="236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w="28575" cap="sq">
              <a:solidFill>
                <a:srgbClr val="A6A6A6"/>
              </a:solidFill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2052668" y="5519996"/>
            <a:ext cx="6108799" cy="2188439"/>
            <a:chOff x="0" y="0"/>
            <a:chExt cx="8145066" cy="291791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300038" y="1127734"/>
              <a:ext cx="637887" cy="637887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372196" y="0"/>
                    </a:moveTo>
                    <a:lnTo>
                      <a:pt x="440604" y="0"/>
                    </a:lnTo>
                    <a:cubicBezTo>
                      <a:pt x="646162" y="0"/>
                      <a:pt x="812800" y="166638"/>
                      <a:pt x="812800" y="372196"/>
                    </a:cubicBezTo>
                    <a:lnTo>
                      <a:pt x="812800" y="440604"/>
                    </a:lnTo>
                    <a:cubicBezTo>
                      <a:pt x="812800" y="646162"/>
                      <a:pt x="646162" y="812800"/>
                      <a:pt x="440604" y="812800"/>
                    </a:cubicBezTo>
                    <a:lnTo>
                      <a:pt x="372196" y="812800"/>
                    </a:lnTo>
                    <a:cubicBezTo>
                      <a:pt x="166638" y="812800"/>
                      <a:pt x="0" y="646162"/>
                      <a:pt x="0" y="440604"/>
                    </a:cubicBezTo>
                    <a:lnTo>
                      <a:pt x="0" y="372196"/>
                    </a:lnTo>
                    <a:cubicBezTo>
                      <a:pt x="0" y="166638"/>
                      <a:pt x="166638" y="0"/>
                      <a:pt x="372196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-76200"/>
              <a:ext cx="8145066" cy="902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885195" indent="-442598" lvl="1">
                <a:lnSpc>
                  <a:spcPts val="5740"/>
                </a:lnSpc>
                <a:buFont typeface="Arial"/>
                <a:buChar char="•"/>
              </a:pPr>
              <a:r>
                <a:rPr lang="en-US" b="true" sz="41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Ramadhan Amizudin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35075" y="1070584"/>
              <a:ext cx="2837458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@rempahrz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151463" y="1982881"/>
              <a:ext cx="935037" cy="935037"/>
            </a:xfrm>
            <a:custGeom>
              <a:avLst/>
              <a:gdLst/>
              <a:ahLst/>
              <a:cxnLst/>
              <a:rect r="r" b="b" t="t" l="l"/>
              <a:pathLst>
                <a:path h="935037" w="935037">
                  <a:moveTo>
                    <a:pt x="0" y="0"/>
                  </a:moveTo>
                  <a:lnTo>
                    <a:pt x="935037" y="0"/>
                  </a:lnTo>
                  <a:lnTo>
                    <a:pt x="935037" y="935037"/>
                  </a:lnTo>
                  <a:lnTo>
                    <a:pt x="0" y="9350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235075" y="2088450"/>
              <a:ext cx="3175595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https://rz.my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196608" y="3326141"/>
            <a:ext cx="6602462" cy="181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05"/>
              </a:lnSpc>
            </a:pPr>
            <a:r>
              <a:rPr lang="en-US" sz="105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WHO AM I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406103" y="1162623"/>
            <a:ext cx="1787119" cy="412178"/>
            <a:chOff x="0" y="0"/>
            <a:chExt cx="2382826" cy="54957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549570" cy="54957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915385" y="0"/>
              <a:ext cx="549570" cy="54957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7A7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1833256" y="0"/>
              <a:ext cx="549570" cy="549570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3" id="3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028700" y="3891987"/>
            <a:ext cx="6464718" cy="6241797"/>
          </a:xfrm>
          <a:custGeom>
            <a:avLst/>
            <a:gdLst/>
            <a:ahLst/>
            <a:cxnLst/>
            <a:rect r="r" b="b" t="t" l="l"/>
            <a:pathLst>
              <a:path h="6241797" w="6464718">
                <a:moveTo>
                  <a:pt x="0" y="0"/>
                </a:moveTo>
                <a:lnTo>
                  <a:pt x="6464718" y="0"/>
                </a:lnTo>
                <a:lnTo>
                  <a:pt x="6464718" y="6241797"/>
                </a:lnTo>
                <a:lnTo>
                  <a:pt x="0" y="6241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71585" y="3964329"/>
            <a:ext cx="10580947" cy="6169455"/>
          </a:xfrm>
          <a:custGeom>
            <a:avLst/>
            <a:gdLst/>
            <a:ahLst/>
            <a:cxnLst/>
            <a:rect r="r" b="b" t="t" l="l"/>
            <a:pathLst>
              <a:path h="6169455" w="10580947">
                <a:moveTo>
                  <a:pt x="0" y="0"/>
                </a:moveTo>
                <a:lnTo>
                  <a:pt x="10580947" y="0"/>
                </a:lnTo>
                <a:lnTo>
                  <a:pt x="10580947" y="6169455"/>
                </a:lnTo>
                <a:lnTo>
                  <a:pt x="0" y="6169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Middleware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208902"/>
            <a:ext cx="1786206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In controller middleware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342136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 between Version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3208902"/>
            <a:ext cx="13421360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For Laravel &lt;= 10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Middleware is defined in file: app/Http/Kernel.php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Input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2705403"/>
            <a:ext cx="17862064" cy="6391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The most basic of all is 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$input = $request-&gt;all();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All request will be assign to $input regardless of request method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GET /?var1=b or 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POST /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var1=b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access via $input[’var1']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$name = $request-&gt;input('name'); &lt;-- will take user input from GET or POST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$name = $request-&gt;input('name', ‘sally’); &lt;-- same but with default value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Input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3800778"/>
            <a:ext cx="17862064" cy="415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$input = $request-&gt;query(‘name’); &lt;-- Only from query string 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$query = $request-&gt;query(); &lt;-- take all from query string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Accessing data from json.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$name = $request-&gt;input('user.name');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Request: {”user”:{”name”:”aaa”}}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From header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$value = $request-&gt;header('X-Header-Name');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File Upload Handling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4" id="4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1028700" y="2780639"/>
            <a:ext cx="17862064" cy="684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Accessing getting file upload.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$photo = $request-&gt;file('photo') &lt;-- file upload via parameter photo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Getting file extension of uploaded file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$server_side_extension = $photo-&gt;extension();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$client_side_extension = $photo-&gt;getClientOriginalExtension();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Storing uploaded file.. there tons of way! 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-&gt;store($foldername)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Consolas"/>
                <a:ea typeface="Consolas"/>
                <a:cs typeface="Consolas"/>
                <a:sym typeface="Consolas"/>
              </a:rPr>
              <a:t>$path = Storage::putFile('photo', $request-&gt;file('photo'));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Read more: 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https://laravel.com/docs/11.x/filesystem</a:t>
            </a:r>
          </a:p>
          <a:p>
            <a:pPr algn="l">
              <a:lnSpc>
                <a:spcPts val="3640"/>
              </a:lnSpc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https://laravel.com/docs/11.x/requests#files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2307"/>
            <a:ext cx="19152513" cy="14005275"/>
          </a:xfrm>
          <a:custGeom>
            <a:avLst/>
            <a:gdLst/>
            <a:ahLst/>
            <a:cxnLst/>
            <a:rect r="r" b="b" t="t" l="l"/>
            <a:pathLst>
              <a:path h="14005275" w="19152513">
                <a:moveTo>
                  <a:pt x="0" y="0"/>
                </a:moveTo>
                <a:lnTo>
                  <a:pt x="19152513" y="0"/>
                </a:lnTo>
                <a:lnTo>
                  <a:pt x="19152513" y="14005275"/>
                </a:lnTo>
                <a:lnTo>
                  <a:pt x="0" y="14005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681382"/>
            <a:ext cx="16650821" cy="3223932"/>
            <a:chOff x="0" y="0"/>
            <a:chExt cx="4385401" cy="8491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5401" cy="849102"/>
            </a:xfrm>
            <a:custGeom>
              <a:avLst/>
              <a:gdLst/>
              <a:ahLst/>
              <a:cxnLst/>
              <a:rect r="r" b="b" t="t" l="l"/>
              <a:pathLst>
                <a:path h="849102" w="4385401">
                  <a:moveTo>
                    <a:pt x="23713" y="0"/>
                  </a:moveTo>
                  <a:lnTo>
                    <a:pt x="4361688" y="0"/>
                  </a:lnTo>
                  <a:cubicBezTo>
                    <a:pt x="4367978" y="0"/>
                    <a:pt x="4374009" y="2498"/>
                    <a:pt x="4378456" y="6945"/>
                  </a:cubicBezTo>
                  <a:cubicBezTo>
                    <a:pt x="4382903" y="11392"/>
                    <a:pt x="4385401" y="17424"/>
                    <a:pt x="4385401" y="23713"/>
                  </a:cubicBezTo>
                  <a:lnTo>
                    <a:pt x="4385401" y="825389"/>
                  </a:lnTo>
                  <a:cubicBezTo>
                    <a:pt x="4385401" y="831678"/>
                    <a:pt x="4382903" y="837709"/>
                    <a:pt x="4378456" y="842156"/>
                  </a:cubicBezTo>
                  <a:cubicBezTo>
                    <a:pt x="4374009" y="846603"/>
                    <a:pt x="4367978" y="849102"/>
                    <a:pt x="4361688" y="849102"/>
                  </a:cubicBezTo>
                  <a:lnTo>
                    <a:pt x="23713" y="849102"/>
                  </a:lnTo>
                  <a:cubicBezTo>
                    <a:pt x="10617" y="849102"/>
                    <a:pt x="0" y="838485"/>
                    <a:pt x="0" y="825389"/>
                  </a:cubicBezTo>
                  <a:lnTo>
                    <a:pt x="0" y="23713"/>
                  </a:lnTo>
                  <a:cubicBezTo>
                    <a:pt x="0" y="17424"/>
                    <a:pt x="2498" y="11392"/>
                    <a:pt x="6945" y="6945"/>
                  </a:cubicBezTo>
                  <a:cubicBezTo>
                    <a:pt x="11392" y="2498"/>
                    <a:pt x="17424" y="0"/>
                    <a:pt x="2371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385401" cy="8872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458571"/>
            <a:ext cx="10554718" cy="2446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476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Virtual</a:t>
            </a:r>
          </a:p>
          <a:p>
            <a:pPr algn="just">
              <a:lnSpc>
                <a:spcPts val="9476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Machine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1083" y="7217149"/>
            <a:ext cx="3265429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100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Username : student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100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Password  : mcc2024#@!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13298" y="6770034"/>
            <a:ext cx="1860937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Credential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36386" y="6770034"/>
            <a:ext cx="2482864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Exercise Folder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45103" y="7217149"/>
            <a:ext cx="3265429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100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/home/student/classroom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1399" y="6770034"/>
            <a:ext cx="1793702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Text Editor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23320" y="7217149"/>
            <a:ext cx="1651782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</a:pPr>
            <a:r>
              <a:rPr lang="en-US" sz="2100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SublimeText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37701" y="6770034"/>
            <a:ext cx="3272878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Usual Command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76233" y="7217149"/>
            <a:ext cx="1922146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 ./bin/start.sh</a:t>
            </a:r>
          </a:p>
          <a:p>
            <a:pPr algn="l" marL="0" indent="0" lvl="0">
              <a:lnSpc>
                <a:spcPts val="3360"/>
              </a:lnSpc>
            </a:pPr>
            <a:r>
              <a:rPr lang="en-US" sz="2100" spc="-4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 ./bin/stop.sh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1757" y="1028700"/>
            <a:ext cx="346958" cy="267847"/>
            <a:chOff x="0" y="0"/>
            <a:chExt cx="462610" cy="357129"/>
          </a:xfrm>
        </p:grpSpPr>
        <p:sp>
          <p:nvSpPr>
            <p:cNvPr name="AutoShape 3" id="3"/>
            <p:cNvSpPr/>
            <p:nvPr/>
          </p:nvSpPr>
          <p:spPr>
            <a:xfrm>
              <a:off x="0" y="21221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>
              <a:off x="0" y="176754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>
              <a:off x="0" y="335909"/>
              <a:ext cx="462610" cy="0"/>
            </a:xfrm>
            <a:prstGeom prst="line">
              <a:avLst/>
            </a:prstGeom>
            <a:ln cap="flat" w="42441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94335" y="7400241"/>
            <a:ext cx="1021801" cy="2627489"/>
          </a:xfrm>
          <a:custGeom>
            <a:avLst/>
            <a:gdLst/>
            <a:ahLst/>
            <a:cxnLst/>
            <a:rect r="r" b="b" t="t" l="l"/>
            <a:pathLst>
              <a:path h="2627489" w="1021801">
                <a:moveTo>
                  <a:pt x="0" y="0"/>
                </a:moveTo>
                <a:lnTo>
                  <a:pt x="1021801" y="0"/>
                </a:lnTo>
                <a:lnTo>
                  <a:pt x="1021801" y="2627489"/>
                </a:lnTo>
                <a:lnTo>
                  <a:pt x="0" y="2627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97503" y="474629"/>
            <a:ext cx="828617" cy="257475"/>
            <a:chOff x="0" y="0"/>
            <a:chExt cx="1104822" cy="343300"/>
          </a:xfrm>
        </p:grpSpPr>
        <p:sp>
          <p:nvSpPr>
            <p:cNvPr name="AutoShape 8" id="8"/>
            <p:cNvSpPr/>
            <p:nvPr/>
          </p:nvSpPr>
          <p:spPr>
            <a:xfrm>
              <a:off x="0" y="171650"/>
              <a:ext cx="246665" cy="0"/>
            </a:xfrm>
            <a:prstGeom prst="line">
              <a:avLst/>
            </a:prstGeom>
            <a:ln cap="rnd" w="38100">
              <a:solidFill>
                <a:srgbClr val="B9B9B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61522" y="0"/>
              <a:ext cx="343300" cy="343300"/>
            </a:xfrm>
            <a:custGeom>
              <a:avLst/>
              <a:gdLst/>
              <a:ahLst/>
              <a:cxnLst/>
              <a:rect r="r" b="b" t="t" l="l"/>
              <a:pathLst>
                <a:path h="343300" w="343300">
                  <a:moveTo>
                    <a:pt x="0" y="0"/>
                  </a:moveTo>
                  <a:lnTo>
                    <a:pt x="343300" y="0"/>
                  </a:lnTo>
                  <a:lnTo>
                    <a:pt x="343300" y="343300"/>
                  </a:lnTo>
                  <a:lnTo>
                    <a:pt x="0" y="343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39953" y="35354"/>
              <a:ext cx="236514" cy="236514"/>
            </a:xfrm>
            <a:custGeom>
              <a:avLst/>
              <a:gdLst/>
              <a:ahLst/>
              <a:cxnLst/>
              <a:rect r="r" b="b" t="t" l="l"/>
              <a:pathLst>
                <a:path h="236514" w="236514">
                  <a:moveTo>
                    <a:pt x="0" y="0"/>
                  </a:moveTo>
                  <a:lnTo>
                    <a:pt x="236514" y="0"/>
                  </a:lnTo>
                  <a:lnTo>
                    <a:pt x="236514" y="236514"/>
                  </a:lnTo>
                  <a:lnTo>
                    <a:pt x="0" y="2365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w="28575" cap="sq">
              <a:solidFill>
                <a:srgbClr val="A6A6A6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349616" y="1781693"/>
            <a:ext cx="15909684" cy="7476607"/>
            <a:chOff x="0" y="0"/>
            <a:chExt cx="4190205" cy="19691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90205" cy="1969148"/>
            </a:xfrm>
            <a:custGeom>
              <a:avLst/>
              <a:gdLst/>
              <a:ahLst/>
              <a:cxnLst/>
              <a:rect r="r" b="b" t="t" l="l"/>
              <a:pathLst>
                <a:path h="1969148" w="4190205">
                  <a:moveTo>
                    <a:pt x="48662" y="0"/>
                  </a:moveTo>
                  <a:lnTo>
                    <a:pt x="4141543" y="0"/>
                  </a:lnTo>
                  <a:cubicBezTo>
                    <a:pt x="4168418" y="0"/>
                    <a:pt x="4190205" y="21787"/>
                    <a:pt x="4190205" y="48662"/>
                  </a:cubicBezTo>
                  <a:lnTo>
                    <a:pt x="4190205" y="1920486"/>
                  </a:lnTo>
                  <a:cubicBezTo>
                    <a:pt x="4190205" y="1947361"/>
                    <a:pt x="4168418" y="1969148"/>
                    <a:pt x="4141543" y="1969148"/>
                  </a:cubicBezTo>
                  <a:lnTo>
                    <a:pt x="48662" y="1969148"/>
                  </a:lnTo>
                  <a:cubicBezTo>
                    <a:pt x="21787" y="1969148"/>
                    <a:pt x="0" y="1947361"/>
                    <a:pt x="0" y="1920486"/>
                  </a:cubicBezTo>
                  <a:lnTo>
                    <a:pt x="0" y="48662"/>
                  </a:lnTo>
                  <a:cubicBezTo>
                    <a:pt x="0" y="21787"/>
                    <a:pt x="21787" y="0"/>
                    <a:pt x="48662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190205" cy="20072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406103" y="1162623"/>
            <a:ext cx="1787119" cy="412178"/>
            <a:chOff x="0" y="0"/>
            <a:chExt cx="2382826" cy="549570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49570" cy="54957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915385" y="0"/>
              <a:ext cx="549570" cy="54957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7A7A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833256" y="0"/>
              <a:ext cx="549570" cy="54957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4" id="24"/>
          <p:cNvSpPr/>
          <p:nvPr/>
        </p:nvSpPr>
        <p:spPr>
          <a:xfrm flipH="false" flipV="false" rot="0">
            <a:off x="10049122" y="2254129"/>
            <a:ext cx="6387183" cy="6459857"/>
          </a:xfrm>
          <a:custGeom>
            <a:avLst/>
            <a:gdLst/>
            <a:ahLst/>
            <a:cxnLst/>
            <a:rect r="r" b="b" t="t" l="l"/>
            <a:pathLst>
              <a:path h="6459857" w="6387183">
                <a:moveTo>
                  <a:pt x="0" y="0"/>
                </a:moveTo>
                <a:lnTo>
                  <a:pt x="6387184" y="0"/>
                </a:lnTo>
                <a:lnTo>
                  <a:pt x="6387184" y="6459857"/>
                </a:lnTo>
                <a:lnTo>
                  <a:pt x="0" y="6459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283557" y="2999263"/>
            <a:ext cx="5973417" cy="214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85"/>
              </a:lnSpc>
            </a:pPr>
            <a:r>
              <a:rPr lang="en-US" sz="1263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Theory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83557" y="5233969"/>
            <a:ext cx="667909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- The Language</a:t>
            </a:r>
          </a:p>
          <a:p>
            <a:pPr algn="ctr" marL="971553" indent="-485777" lvl="1">
              <a:lnSpc>
                <a:spcPts val="6300"/>
              </a:lnSpc>
              <a:buFont typeface="Arial"/>
              <a:buChar char="•"/>
            </a:pPr>
            <a:r>
              <a:rPr lang="en-US" b="true" sz="45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Laravel Framework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- The Language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56502"/>
            <a:ext cx="9156595" cy="257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Application Input</a:t>
            </a: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Strings</a:t>
            </a: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Classess and Objects</a:t>
            </a:r>
          </a:p>
          <a:p>
            <a:pPr algn="l">
              <a:lnSpc>
                <a:spcPts val="52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292943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Fundamentals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3705" y="2547426"/>
            <a:ext cx="1107586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sz="2799" u="none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PHP is an interpreted language and as such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3705" y="3052251"/>
            <a:ext cx="9156595" cy="38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Supports a full object-oriented programming interface</a:t>
            </a: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Is dynamically typed</a:t>
            </a: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Does not provide any real memory safety features</a:t>
            </a: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Does not provide any real support for concurrency</a:t>
            </a: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Utilizes very little reflection</a:t>
            </a:r>
          </a:p>
          <a:p>
            <a:pPr algn="l" marL="561341" indent="-280670" lvl="1">
              <a:lnSpc>
                <a:spcPts val="5200"/>
              </a:lnSpc>
              <a:buAutoNum type="arabicPeriod" startAt="1"/>
            </a:pPr>
            <a:r>
              <a:rPr lang="en-US" sz="2600" spc="-52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Supports custom serialization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6" id="6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20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38200"/>
            <a:ext cx="12929436" cy="1403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600"/>
              </a:lnSpc>
            </a:pPr>
            <a:r>
              <a:rPr lang="en-US" b="true" sz="8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PHP Application Input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075552"/>
            <a:ext cx="11558342" cy="5676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$GLOBALS – Global variables defined in the application</a:t>
            </a:r>
          </a:p>
          <a:p>
            <a:pPr algn="l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$_SERVER – Access client and response data (eg: req/res HEADER)</a:t>
            </a:r>
          </a:p>
          <a:p>
            <a:pPr algn="l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$_REQUEST – Any </a:t>
            </a:r>
            <a:r>
              <a:rPr lang="en-US" sz="2535" spc="-50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GET/POST</a:t>
            </a: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request parameters</a:t>
            </a:r>
          </a:p>
          <a:p>
            <a:pPr algn="l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$_POST – Any </a:t>
            </a:r>
            <a:r>
              <a:rPr lang="en-US" sz="2535" spc="-50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POST</a:t>
            </a: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request parameters</a:t>
            </a:r>
          </a:p>
          <a:p>
            <a:pPr algn="l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$_GET – Any </a:t>
            </a:r>
            <a:r>
              <a:rPr lang="en-US" sz="2535" spc="-50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GET</a:t>
            </a: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request parameters</a:t>
            </a:r>
          </a:p>
          <a:p>
            <a:pPr algn="l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$_FILES – HTTP </a:t>
            </a:r>
            <a:r>
              <a:rPr lang="en-US" sz="2535" spc="-50" b="true">
                <a:solidFill>
                  <a:srgbClr val="FCFCF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File Upload</a:t>
            </a: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 variables</a:t>
            </a:r>
          </a:p>
          <a:p>
            <a:pPr algn="l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$_ENV – Any PHP environment variables</a:t>
            </a:r>
          </a:p>
          <a:p>
            <a:pPr algn="l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$_COOKIE – Any cookies parameters</a:t>
            </a:r>
          </a:p>
          <a:p>
            <a:pPr algn="l" marL="0" indent="0" lvl="0">
              <a:lnSpc>
                <a:spcPts val="5070"/>
              </a:lnSpc>
            </a:pPr>
            <a:r>
              <a:rPr lang="en-US" sz="2535" spc="-50">
                <a:solidFill>
                  <a:srgbClr val="FCFCFC"/>
                </a:solidFill>
                <a:latin typeface="Open Sans"/>
                <a:ea typeface="Open Sans"/>
                <a:cs typeface="Open Sans"/>
                <a:sym typeface="Open Sans"/>
              </a:rPr>
              <a:t>$_SESSION – Session variables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119574" y="3266052"/>
            <a:ext cx="7188914" cy="8764322"/>
            <a:chOff x="0" y="0"/>
            <a:chExt cx="9585219" cy="11685763"/>
          </a:xfrm>
        </p:grpSpPr>
        <p:grpSp>
          <p:nvGrpSpPr>
            <p:cNvPr name="Group 5" id="5"/>
            <p:cNvGrpSpPr/>
            <p:nvPr/>
          </p:nvGrpSpPr>
          <p:grpSpPr>
            <a:xfrm rot="-2700000">
              <a:off x="-562750" y="7790982"/>
              <a:ext cx="7429400" cy="1485661"/>
              <a:chOff x="0" y="0"/>
              <a:chExt cx="31900754" cy="637921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1900754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31900754">
                    <a:moveTo>
                      <a:pt x="25204906" y="0"/>
                    </a:moveTo>
                    <a:lnTo>
                      <a:pt x="8024961" y="0"/>
                    </a:lnTo>
                    <a:lnTo>
                      <a:pt x="6736517" y="7620"/>
                    </a:lnTo>
                    <a:lnTo>
                      <a:pt x="0" y="6379210"/>
                    </a:lnTo>
                    <a:lnTo>
                      <a:pt x="25254845" y="6379210"/>
                    </a:lnTo>
                    <a:lnTo>
                      <a:pt x="31900754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-2700000">
              <a:off x="3734095" y="6248668"/>
              <a:ext cx="6125442" cy="1485661"/>
              <a:chOff x="0" y="0"/>
              <a:chExt cx="26301750" cy="637921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-2700000">
              <a:off x="3831566" y="1948101"/>
              <a:ext cx="6125442" cy="1485661"/>
              <a:chOff x="0" y="0"/>
              <a:chExt cx="26301750" cy="637921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6301750" cy="6379210"/>
              </a:xfrm>
              <a:custGeom>
                <a:avLst/>
                <a:gdLst/>
                <a:ahLst/>
                <a:cxnLst/>
                <a:rect r="r" b="b" t="t" l="l"/>
                <a:pathLst>
                  <a:path h="6379210" w="26301750">
                    <a:moveTo>
                      <a:pt x="19619477" y="0"/>
                    </a:moveTo>
                    <a:lnTo>
                      <a:pt x="7607643" y="0"/>
                    </a:lnTo>
                    <a:lnTo>
                      <a:pt x="6706792" y="7620"/>
                    </a:lnTo>
                    <a:lnTo>
                      <a:pt x="0" y="6379210"/>
                    </a:lnTo>
                    <a:lnTo>
                      <a:pt x="19655841" y="6379210"/>
                    </a:lnTo>
                    <a:lnTo>
                      <a:pt x="26301750" y="0"/>
                    </a:lnTo>
                    <a:close/>
                  </a:path>
                </a:pathLst>
              </a:custGeom>
              <a:solidFill>
                <a:srgbClr val="353535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DAGNFzU1bNY</dc:identifier>
  <dcterms:modified xsi:type="dcterms:W3CDTF">2011-08-01T06:04:30Z</dcterms:modified>
  <cp:revision>1</cp:revision>
  <dc:title>MCC Training</dc:title>
</cp:coreProperties>
</file>